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3" r:id="rId4"/>
  </p:sldMasterIdLst>
  <p:notesMasterIdLst>
    <p:notesMasterId r:id="rId19"/>
  </p:notesMasterIdLst>
  <p:handoutMasterIdLst>
    <p:handoutMasterId r:id="rId20"/>
  </p:handoutMasterIdLst>
  <p:sldIdLst>
    <p:sldId id="325" r:id="rId5"/>
    <p:sldId id="341" r:id="rId6"/>
    <p:sldId id="352" r:id="rId7"/>
    <p:sldId id="343" r:id="rId8"/>
    <p:sldId id="346" r:id="rId9"/>
    <p:sldId id="345" r:id="rId10"/>
    <p:sldId id="351" r:id="rId11"/>
    <p:sldId id="348" r:id="rId12"/>
    <p:sldId id="353" r:id="rId13"/>
    <p:sldId id="357" r:id="rId14"/>
    <p:sldId id="354" r:id="rId15"/>
    <p:sldId id="356" r:id="rId16"/>
    <p:sldId id="355" r:id="rId17"/>
    <p:sldId id="34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99FF"/>
    <a:srgbClr val="F5EBEB"/>
    <a:srgbClr val="C9E2E7"/>
    <a:srgbClr val="646A9A"/>
    <a:srgbClr val="6A6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738113-6D36-4333-AADF-4396834C4660}" v="8" dt="2025-12-29T02:47:22.953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94" autoAdjust="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069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4B9809-3C73-CA2B-1791-620EA168C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B1C58-A1FD-D1E1-33AB-1303C48435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AA30A-158D-435B-B1F3-6FF82BD60FDF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7A0D9-659F-DDC6-CBD8-29B61E0FF7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E0617-6128-05F5-8F48-6A0A1D147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A24AC-02A6-46A1-A072-EAC8AC25D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19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3:12:15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1 203 24575,'73'0'0,"1"-2"0,-1-4 0,0-4 0,78-19 0,2-17 0,22-5 0,-132 40 0,1 3 0,49-3 0,270 9 0,-182 5 0,228-4 0,-385 0 0,0-1 0,40-10 0,-47 8 0,1 0 0,0 1 0,0 1 0,0 1 0,36 2 0,57 18 0,126 38 0,-200-48 0,44 4 0,8 3 0,-44-8 0,1-1 0,59 0 0,95-8 0,-74-1 0,3736 2 0,-3849 0-227,-1-1-1,1 0 1,-1-1-1,0 0 1,16-6-1,-6 0-6598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A0313-F537-4ED0-973B-4729E10A826A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2804-03A6-47F6-A893-4DDB8903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472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472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6538D75-00C2-DE73-4C65-FE94AC65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601B81-68C1-B63A-105C-EC637DF5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F3E495-0415-392A-9A07-34555BBC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2765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68C47-2910-B99C-EC67-F6649AD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9515-4A04-FBE0-E89C-86ECBB7E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9C272-2490-C827-9BE5-9CEE4185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541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2613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43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F68BE-C313-C839-B719-0339AC3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F4E5F-FFF4-F934-3DD9-134F8D24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E0F82-88EB-FAE2-FC02-99D5EE3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074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7D84AA-0BCE-9C85-4510-34EBAE061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524" y="708955"/>
            <a:ext cx="12193526" cy="5463893"/>
            <a:chOff x="-1524" y="708955"/>
            <a:chExt cx="12193526" cy="54638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1002A6-9DB7-26A1-2425-8C496B953CA4}"/>
                </a:ext>
              </a:extLst>
            </p:cNvPr>
            <p:cNvSpPr/>
            <p:nvPr userDrawn="1"/>
          </p:nvSpPr>
          <p:spPr>
            <a:xfrm>
              <a:off x="-1524" y="709613"/>
              <a:ext cx="12192000" cy="5463235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9F029623-B14D-1CDC-9D8F-47D563937B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3670" t="-7182" r="-9886" b="52046"/>
            <a:stretch/>
          </p:blipFill>
          <p:spPr>
            <a:xfrm>
              <a:off x="-1" y="1162050"/>
              <a:ext cx="5568949" cy="500903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4D8031F-ED2A-8D7E-D369-6BF3256FE3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56" t="-7183" r="44925" b="48899"/>
            <a:stretch/>
          </p:blipFill>
          <p:spPr>
            <a:xfrm rot="16200000">
              <a:off x="7239292" y="366674"/>
              <a:ext cx="4610430" cy="5294991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28D3FB-54EA-410D-A062-8F118E5D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93477A-1279-4BCC-8257-14CC2361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7F04C86-E215-DFBB-8302-70BCCDFC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708956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29577F-647F-5850-5636-6ED05B99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9482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CBFB4F-DC16-FC59-E9E7-B92910449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6429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690604-E7DB-AFA3-7E13-CAFF46FF5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968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2874C2-BA39-4778-DC11-487CC4FCA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D6334D-FB4A-4843-F2FB-1CAC50021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8695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C043C06-5053-E291-E708-44B684DC5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932" y="1115167"/>
            <a:ext cx="8534136" cy="4655385"/>
          </a:xfrm>
        </p:spPr>
        <p:txBody>
          <a:bodyPr>
            <a:noAutofit/>
          </a:bodyPr>
          <a:lstStyle>
            <a:lvl1pPr algn="ctr">
              <a:defRPr sz="72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824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825625"/>
            <a:ext cx="10515600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272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034DD9-4A61-318F-88CF-79721B5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96DA99-E916-9F7C-9E88-AA06046A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CC86B5-B6B3-4633-0D90-AACB44D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49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8F7F10-35F6-E392-D41B-3CD300D5CCF8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2063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buChar char="¬"/>
            </a:pPr>
            <a:r>
              <a:rPr lang="en-US"/>
              <a:t>Click to edit Master text styles</a:t>
            </a:r>
          </a:p>
          <a:p>
            <a:pPr lvl="1">
              <a:buChar char="¬"/>
            </a:pPr>
            <a:r>
              <a:rPr lang="en-US"/>
              <a:t>Second level</a:t>
            </a:r>
          </a:p>
          <a:p>
            <a:pPr lvl="2">
              <a:buChar char="¬"/>
            </a:pPr>
            <a:r>
              <a:rPr lang="en-US"/>
              <a:t>Third level</a:t>
            </a:r>
          </a:p>
          <a:p>
            <a:pPr lvl="3">
              <a:buChar char="¬"/>
            </a:pPr>
            <a:r>
              <a:rPr lang="en-US"/>
              <a:t>Fourth level</a:t>
            </a:r>
          </a:p>
          <a:p>
            <a:pPr lvl="4">
              <a:buChar char="¬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6178" y="1825625"/>
            <a:ext cx="518004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274CEC-210E-BC97-9B79-A7D801E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86B3D53-F805-C08E-2359-498218FC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C4695B-D7BD-45F7-EB23-6FDAF24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1204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1F52B7-5271-53AA-8260-0CF50FF8DA3C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1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178" y="2505075"/>
            <a:ext cx="515778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459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4590" y="2505075"/>
            <a:ext cx="5183188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654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328E63-E075-39E2-BAA7-30CCAE2E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5894A5-0E01-F43E-C68A-2EFAB2EB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50128C-CE40-2B40-1B89-7E9AAAAC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027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281B99-C6A0-F92A-BDD3-BB362196501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8367C-67E1-A50A-1584-F859A6FED9C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B8861-51D7-741E-6B2C-25412D40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9A2F-0657-B33B-8334-C458A95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FC84-48ED-0480-2497-FCD84C1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147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12425" cy="1600200"/>
          </a:xfrm>
        </p:spPr>
        <p:txBody>
          <a:bodyPr anchor="b">
            <a:norm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830" y="2199340"/>
            <a:ext cx="6172200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F37370-7C05-0AAE-A0C3-9EE620A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00B8E3-39E6-A88A-BBFB-717596E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8E340D-1840-D987-3EEA-963BDDE3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01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1276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F28E44-58BB-553B-BBD0-F292C66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22D156-E5FE-F118-0553-B401F19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AEE0A6-6120-9BA2-5751-E0E2D8CF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991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A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B53B4F-080C-8523-03AD-871CC3B8D168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Tag=AccentColor&#10;Flavor=Light&#10;Target=Line">
            <a:extLst>
              <a:ext uri="{FF2B5EF4-FFF2-40B4-BE49-F238E27FC236}">
                <a16:creationId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-18288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8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IlZhSXD6Z_E&amp;t=354s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9424753/" TargetMode="External"/><Relationship Id="rId2" Type="http://schemas.openxmlformats.org/officeDocument/2006/relationships/hyperlink" Target="https://www.ninds.nih.gov/health-information/public-education/brain-basics/brain-basics-understanding-sleep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lislam.org/articles/remembrance-of-allah-lying-on-your-sides/" TargetMode="External"/><Relationship Id="rId5" Type="http://schemas.openxmlformats.org/officeDocument/2006/relationships/hyperlink" Target="https://www.sleepfoundation.org/bedroom-environment/blue-light" TargetMode="External"/><Relationship Id="rId4" Type="http://schemas.openxmlformats.org/officeDocument/2006/relationships/hyperlink" Target="https://www.health.harvard.edu/staying-healthy/blue-light-has-a-dark-si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2107B0-826E-4E2E-390A-A0CBF1F86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12" y="698130"/>
            <a:ext cx="10292175" cy="46553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9600" dirty="0">
                <a:solidFill>
                  <a:srgbClr val="0070C0"/>
                </a:solidFill>
                <a:latin typeface="Amasis MT Pro Black" panose="02040A04050005020304" pitchFamily="18" charset="0"/>
              </a:rPr>
              <a:t>The Importance of Sleep</a:t>
            </a:r>
          </a:p>
        </p:txBody>
      </p:sp>
      <p:pic>
        <p:nvPicPr>
          <p:cNvPr id="2" name="Picture 1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5B1E8AD6-FF23-7CCE-141D-BE6910A39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543" y="0"/>
            <a:ext cx="2097022" cy="2167243"/>
          </a:xfrm>
          <a:prstGeom prst="rect">
            <a:avLst/>
          </a:prstGeom>
        </p:spPr>
      </p:pic>
      <p:pic>
        <p:nvPicPr>
          <p:cNvPr id="5" name="Picture 4" descr="A cartoon of a child sleeping&#10;&#10;AI-generated content may be incorrect.">
            <a:extLst>
              <a:ext uri="{FF2B5EF4-FFF2-40B4-BE49-F238E27FC236}">
                <a16:creationId xmlns:a16="http://schemas.microsoft.com/office/drawing/2014/main" id="{0F94EAF5-0D5C-AA90-529D-BDD1958C8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884402"/>
            <a:ext cx="51816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10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86088C-1E06-8132-DE55-029A64C003A3}"/>
              </a:ext>
            </a:extLst>
          </p:cNvPr>
          <p:cNvSpPr txBox="1"/>
          <p:nvPr/>
        </p:nvSpPr>
        <p:spPr>
          <a:xfrm>
            <a:off x="376654" y="897538"/>
            <a:ext cx="11438692" cy="527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chemeClr val="accent5"/>
                </a:solidFill>
                <a:latin typeface="Algerian" panose="04020705040A02060702" pitchFamily="82" charset="0"/>
              </a:rPr>
              <a:t>	         Allah says in the Holy Quran: </a:t>
            </a:r>
          </a:p>
          <a:p>
            <a:endParaRPr lang="en-US" sz="3100" dirty="0">
              <a:solidFill>
                <a:schemeClr val="accent5"/>
              </a:solidFill>
              <a:latin typeface="Algerian" panose="04020705040A02060702" pitchFamily="82" charset="0"/>
            </a:endParaRPr>
          </a:p>
          <a:p>
            <a:endParaRPr lang="en-US" sz="3100" dirty="0">
              <a:solidFill>
                <a:schemeClr val="accent5"/>
              </a:solidFill>
              <a:latin typeface="Algerian" panose="04020705040A02060702" pitchFamily="82" charset="0"/>
            </a:endParaRPr>
          </a:p>
          <a:p>
            <a:endParaRPr lang="en-US" sz="3100" dirty="0">
              <a:solidFill>
                <a:schemeClr val="accent5"/>
              </a:solidFill>
              <a:latin typeface="Algerian" panose="04020705040A02060702" pitchFamily="82" charset="0"/>
            </a:endParaRPr>
          </a:p>
          <a:p>
            <a:endParaRPr lang="en-US" sz="3100" dirty="0">
              <a:solidFill>
                <a:schemeClr val="accent5"/>
              </a:solidFill>
              <a:latin typeface="Algerian" panose="04020705040A02060702" pitchFamily="82" charset="0"/>
            </a:endParaRPr>
          </a:p>
          <a:p>
            <a:endParaRPr lang="en-US" sz="3100" dirty="0">
              <a:solidFill>
                <a:schemeClr val="accent5"/>
              </a:solidFill>
              <a:latin typeface="Algerian" panose="04020705040A02060702" pitchFamily="82" charset="0"/>
            </a:endParaRPr>
          </a:p>
          <a:p>
            <a:r>
              <a:rPr lang="en-US" sz="3500" b="1" dirty="0"/>
              <a:t>“…remember Allah, standing and sitting, and</a:t>
            </a:r>
            <a:r>
              <a:rPr lang="en-US" sz="3500" b="1" u="sng" dirty="0">
                <a:solidFill>
                  <a:schemeClr val="accent1">
                    <a:lumMod val="50000"/>
                  </a:schemeClr>
                </a:solidFill>
              </a:rPr>
              <a:t> lying </a:t>
            </a:r>
            <a:r>
              <a:rPr lang="en-US" sz="3500" b="1" dirty="0"/>
              <a:t>on your sides.”    					   </a:t>
            </a:r>
            <a:r>
              <a:rPr lang="en-US" sz="3100" dirty="0"/>
              <a:t>(4:104)</a:t>
            </a:r>
          </a:p>
          <a:p>
            <a:endParaRPr lang="en-US" sz="2500" dirty="0"/>
          </a:p>
          <a:p>
            <a:r>
              <a:rPr lang="en-US" sz="2500" dirty="0"/>
              <a:t>     </a:t>
            </a:r>
          </a:p>
          <a:p>
            <a:r>
              <a:rPr lang="en-US" sz="2500" b="1" dirty="0">
                <a:solidFill>
                  <a:schemeClr val="accent1"/>
                </a:solidFill>
              </a:rPr>
              <a:t>      </a:t>
            </a:r>
            <a:r>
              <a:rPr lang="en-US" sz="3100" b="1" dirty="0">
                <a:solidFill>
                  <a:schemeClr val="accent1"/>
                </a:solidFill>
              </a:rPr>
              <a:t>This means we should also remember and pray to Allah before sleeping.</a:t>
            </a:r>
          </a:p>
        </p:txBody>
      </p:sp>
      <p:pic>
        <p:nvPicPr>
          <p:cNvPr id="5" name="Picture 4" descr="A close-up of a book&#10;&#10;AI-generated content may be incorrect.">
            <a:extLst>
              <a:ext uri="{FF2B5EF4-FFF2-40B4-BE49-F238E27FC236}">
                <a16:creationId xmlns:a16="http://schemas.microsoft.com/office/drawing/2014/main" id="{14B5416F-AC40-967A-DFE9-B03B2B6BD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609" y="-215677"/>
            <a:ext cx="2427737" cy="2699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A68043-ED71-8D7B-9CF0-9E1E5FCA1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273" y="2168951"/>
            <a:ext cx="8103333" cy="970034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A07D4D0C-B1C3-A839-E5AC-8D81F45955A4}"/>
              </a:ext>
            </a:extLst>
          </p:cNvPr>
          <p:cNvSpPr/>
          <p:nvPr/>
        </p:nvSpPr>
        <p:spPr>
          <a:xfrm>
            <a:off x="227869" y="5649382"/>
            <a:ext cx="586853" cy="3548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FBE67AB-6E45-6755-49D6-BE81FEE7F665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AD9936-CEC8-D16E-4C61-C10C52E88A53}"/>
              </a:ext>
            </a:extLst>
          </p:cNvPr>
          <p:cNvSpPr txBox="1"/>
          <p:nvPr/>
        </p:nvSpPr>
        <p:spPr>
          <a:xfrm>
            <a:off x="154489" y="386998"/>
            <a:ext cx="12037511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accent1">
                    <a:lumMod val="75000"/>
                  </a:schemeClr>
                </a:solidFill>
              </a:rPr>
              <a:t>Hazrat Aisha</a:t>
            </a:r>
            <a:r>
              <a:rPr lang="en-US" sz="2900" b="1" baseline="300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900" b="1" baseline="30000" dirty="0" err="1">
                <a:solidFill>
                  <a:schemeClr val="accent1">
                    <a:lumMod val="75000"/>
                  </a:schemeClr>
                </a:solidFill>
              </a:rPr>
              <a:t>ra</a:t>
            </a:r>
            <a:r>
              <a:rPr lang="en-US" sz="2900" b="1" baseline="300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2900" b="1" dirty="0">
                <a:solidFill>
                  <a:schemeClr val="accent1">
                    <a:lumMod val="75000"/>
                  </a:schemeClr>
                </a:solidFill>
              </a:rPr>
              <a:t>states:</a:t>
            </a:r>
          </a:p>
          <a:p>
            <a:endParaRPr lang="en-US" sz="2900" dirty="0"/>
          </a:p>
          <a:p>
            <a:endParaRPr lang="en-US" sz="2300" dirty="0"/>
          </a:p>
          <a:p>
            <a:endParaRPr lang="en-US" sz="2300" dirty="0"/>
          </a:p>
          <a:p>
            <a:pPr>
              <a:lnSpc>
                <a:spcPct val="150000"/>
              </a:lnSpc>
            </a:pPr>
            <a:r>
              <a:rPr lang="en-US" sz="3200" dirty="0"/>
              <a:t>“When the Messenger of Allah</a:t>
            </a:r>
            <a:r>
              <a:rPr lang="en-US" sz="3200" baseline="30000" dirty="0"/>
              <a:t>(</a:t>
            </a:r>
            <a:r>
              <a:rPr lang="en-US" sz="3200" baseline="30000" dirty="0" err="1"/>
              <a:t>sa</a:t>
            </a:r>
            <a:r>
              <a:rPr lang="en-US" sz="3200" baseline="30000" dirty="0"/>
              <a:t>)</a:t>
            </a:r>
            <a:r>
              <a:rPr lang="en-US" sz="3200" dirty="0"/>
              <a:t> would lie down every night on his bed, he would raise his hands in the supplication position and pray. He would recite </a:t>
            </a:r>
            <a:r>
              <a:rPr lang="en-US" sz="3200" b="1" dirty="0"/>
              <a:t>Surah Ikhlas </a:t>
            </a:r>
            <a:r>
              <a:rPr lang="en-US" sz="3200" dirty="0"/>
              <a:t>(</a:t>
            </a:r>
            <a:r>
              <a:rPr lang="en-US" sz="3200" i="1" dirty="0" err="1"/>
              <a:t>Qulhuwallahu</a:t>
            </a:r>
            <a:r>
              <a:rPr lang="en-US" sz="3200" i="1" dirty="0"/>
              <a:t> Ahad</a:t>
            </a:r>
            <a:r>
              <a:rPr lang="en-US" sz="3200" dirty="0"/>
              <a:t>) 3 times, </a:t>
            </a:r>
            <a:r>
              <a:rPr lang="en-US" sz="3200" b="1" dirty="0"/>
              <a:t>Surah Falaq </a:t>
            </a:r>
            <a:r>
              <a:rPr lang="en-US" sz="3200" dirty="0"/>
              <a:t>(</a:t>
            </a:r>
            <a:r>
              <a:rPr lang="en-US" sz="3200" i="1" dirty="0" err="1"/>
              <a:t>Qul</a:t>
            </a:r>
            <a:r>
              <a:rPr lang="en-US" sz="3200" i="1" dirty="0"/>
              <a:t> </a:t>
            </a:r>
            <a:r>
              <a:rPr lang="en-US" sz="3200" i="1" dirty="0" err="1"/>
              <a:t>A’oodhubi</a:t>
            </a:r>
            <a:r>
              <a:rPr lang="en-US" sz="3200" i="1" dirty="0"/>
              <a:t> </a:t>
            </a:r>
            <a:r>
              <a:rPr lang="en-US" sz="3200" i="1" dirty="0" err="1"/>
              <a:t>Rabbil</a:t>
            </a:r>
            <a:r>
              <a:rPr lang="en-US" sz="3200" i="1" dirty="0"/>
              <a:t> Falaq</a:t>
            </a:r>
            <a:r>
              <a:rPr lang="en-US" sz="3200" dirty="0"/>
              <a:t>) once and </a:t>
            </a:r>
            <a:r>
              <a:rPr lang="en-US" sz="3200" b="1" dirty="0"/>
              <a:t>Surah Naas </a:t>
            </a:r>
            <a:r>
              <a:rPr lang="en-US" sz="3200" dirty="0"/>
              <a:t>(</a:t>
            </a:r>
            <a:r>
              <a:rPr lang="en-US" sz="3200" i="1" dirty="0" err="1"/>
              <a:t>Qul</a:t>
            </a:r>
            <a:r>
              <a:rPr lang="en-US" sz="3200" i="1" dirty="0"/>
              <a:t> </a:t>
            </a:r>
            <a:r>
              <a:rPr lang="en-US" sz="3200" i="1" dirty="0" err="1"/>
              <a:t>A’oodhubi</a:t>
            </a:r>
            <a:r>
              <a:rPr lang="en-US" sz="3200" i="1" dirty="0"/>
              <a:t> </a:t>
            </a:r>
            <a:r>
              <a:rPr lang="en-US" sz="3200" i="1" dirty="0" err="1"/>
              <a:t>Rabbinnaas</a:t>
            </a:r>
            <a:r>
              <a:rPr lang="en-US" sz="3200" dirty="0"/>
              <a:t>) once and blow on his palms and wiping his hands over his blessed body where they could reach; this was done thrice.’</a:t>
            </a:r>
          </a:p>
          <a:p>
            <a:endParaRPr lang="en-US" sz="2700" dirty="0"/>
          </a:p>
        </p:txBody>
      </p:sp>
      <p:pic>
        <p:nvPicPr>
          <p:cNvPr id="5" name="Picture 4" descr="A close-up of flowers&#10;&#10;AI-generated content may be incorrect.">
            <a:extLst>
              <a:ext uri="{FF2B5EF4-FFF2-40B4-BE49-F238E27FC236}">
                <a16:creationId xmlns:a16="http://schemas.microsoft.com/office/drawing/2014/main" id="{C446E5F9-82C5-6D60-7180-314395A92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639" y="0"/>
            <a:ext cx="2219850" cy="200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AC0EDD-6367-2967-702A-3147BFAF0DEF}"/>
              </a:ext>
            </a:extLst>
          </p:cNvPr>
          <p:cNvSpPr txBox="1"/>
          <p:nvPr/>
        </p:nvSpPr>
        <p:spPr>
          <a:xfrm>
            <a:off x="386795" y="5012922"/>
            <a:ext cx="11109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  <a:hlinkClick r:id="rId2"/>
              </a:rPr>
              <a:t>https://www.youtube.com/watch?v=IlZhSXD6Z_E&amp;t=354s</a:t>
            </a:r>
            <a:endParaRPr lang="en-US" sz="3600" b="1" dirty="0">
              <a:solidFill>
                <a:schemeClr val="accent5"/>
              </a:solidFill>
            </a:endParaRPr>
          </a:p>
          <a:p>
            <a:endParaRPr lang="en-US" sz="3600" b="1" dirty="0">
              <a:solidFill>
                <a:schemeClr val="accent5"/>
              </a:solidFill>
            </a:endParaRPr>
          </a:p>
          <a:p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39A126-6811-41F0-B588-8824B26A59BC}"/>
              </a:ext>
            </a:extLst>
          </p:cNvPr>
          <p:cNvSpPr/>
          <p:nvPr/>
        </p:nvSpPr>
        <p:spPr>
          <a:xfrm>
            <a:off x="-832512" y="690916"/>
            <a:ext cx="1076808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Here is some guidance from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beloved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Huzoor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(aba) on  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how to sleep more peacefully:</a:t>
            </a:r>
          </a:p>
        </p:txBody>
      </p:sp>
      <p:pic>
        <p:nvPicPr>
          <p:cNvPr id="6" name="Picture 5" descr="A person with a white beard and a white turban&#10;&#10;AI-generated content may be incorrect.">
            <a:extLst>
              <a:ext uri="{FF2B5EF4-FFF2-40B4-BE49-F238E27FC236}">
                <a16:creationId xmlns:a16="http://schemas.microsoft.com/office/drawing/2014/main" id="{FBAF1314-3AB0-8AB3-BA8A-09F9B3D0F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057" y="567934"/>
            <a:ext cx="2702148" cy="4172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793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EB8776-3F74-64AA-CBAD-F087AD67226D}"/>
              </a:ext>
            </a:extLst>
          </p:cNvPr>
          <p:cNvSpPr txBox="1"/>
          <p:nvPr/>
        </p:nvSpPr>
        <p:spPr>
          <a:xfrm>
            <a:off x="0" y="-20167"/>
            <a:ext cx="12192000" cy="68781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238CED-2A73-6269-8B36-26B47337E027}"/>
              </a:ext>
            </a:extLst>
          </p:cNvPr>
          <p:cNvSpPr/>
          <p:nvPr/>
        </p:nvSpPr>
        <p:spPr>
          <a:xfrm>
            <a:off x="2850193" y="187028"/>
            <a:ext cx="3881191" cy="12157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Fun Fact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E8E96D-6E92-584A-9349-908DC1FC436E}"/>
              </a:ext>
            </a:extLst>
          </p:cNvPr>
          <p:cNvSpPr txBox="1"/>
          <p:nvPr/>
        </p:nvSpPr>
        <p:spPr>
          <a:xfrm>
            <a:off x="289403" y="1513983"/>
            <a:ext cx="11613194" cy="5232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dirty="0"/>
              <a:t>This is how the </a:t>
            </a:r>
            <a:r>
              <a:rPr lang="en-US" sz="3500" dirty="0" err="1"/>
              <a:t>The</a:t>
            </a:r>
            <a:r>
              <a:rPr lang="en-US" sz="3500" dirty="0"/>
              <a:t> Holy </a:t>
            </a:r>
            <a:r>
              <a:rPr lang="en-US" sz="3500" dirty="0" err="1"/>
              <a:t>Pophet</a:t>
            </a:r>
            <a:r>
              <a:rPr lang="en-US" sz="3500" dirty="0"/>
              <a:t> Muhammad</a:t>
            </a:r>
            <a:r>
              <a:rPr lang="en-US" sz="3500" baseline="30000" dirty="0"/>
              <a:t>(</a:t>
            </a:r>
            <a:r>
              <a:rPr lang="en-US" sz="3500" baseline="30000" dirty="0" err="1"/>
              <a:t>sa</a:t>
            </a:r>
            <a:r>
              <a:rPr lang="en-US" sz="3500" baseline="30000" dirty="0"/>
              <a:t>)</a:t>
            </a:r>
            <a:r>
              <a:rPr lang="en-US" sz="3500" dirty="0"/>
              <a:t> would sleep:</a:t>
            </a:r>
          </a:p>
          <a:p>
            <a:pPr>
              <a:lnSpc>
                <a:spcPct val="150000"/>
              </a:lnSpc>
            </a:pPr>
            <a:endParaRPr lang="en-US" sz="3500" dirty="0"/>
          </a:p>
          <a:p>
            <a:pPr>
              <a:lnSpc>
                <a:spcPct val="150000"/>
              </a:lnSpc>
            </a:pPr>
            <a:r>
              <a:rPr lang="en-US" sz="3900" b="1" dirty="0"/>
              <a:t>He would put his blessed right hand under his blessed right cheek. He would lie on his blessed right side</a:t>
            </a:r>
          </a:p>
          <a:p>
            <a:pPr>
              <a:lnSpc>
                <a:spcPct val="150000"/>
              </a:lnSpc>
            </a:pPr>
            <a:r>
              <a:rPr lang="en-US" sz="3900" b="1" dirty="0"/>
              <a:t>facing the Qibla and rest on a pillow that</a:t>
            </a:r>
          </a:p>
          <a:p>
            <a:pPr>
              <a:lnSpc>
                <a:spcPct val="150000"/>
              </a:lnSpc>
            </a:pPr>
            <a:r>
              <a:rPr lang="en-US" sz="3900" b="1" dirty="0"/>
              <a:t>was made from leaves of a date tree.</a:t>
            </a:r>
          </a:p>
        </p:txBody>
      </p:sp>
      <p:pic>
        <p:nvPicPr>
          <p:cNvPr id="9" name="Picture 8" descr="A fan made of leaves&#10;&#10;AI-generated content may be incorrect.">
            <a:extLst>
              <a:ext uri="{FF2B5EF4-FFF2-40B4-BE49-F238E27FC236}">
                <a16:creationId xmlns:a16="http://schemas.microsoft.com/office/drawing/2014/main" id="{7F73BAE8-4DD6-1705-A361-4D42277F9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607" y="4416975"/>
            <a:ext cx="2744393" cy="2744393"/>
          </a:xfrm>
          <a:prstGeom prst="rect">
            <a:avLst/>
          </a:prstGeom>
        </p:spPr>
      </p:pic>
      <p:pic>
        <p:nvPicPr>
          <p:cNvPr id="11" name="Picture 10" descr="A gold text on a black background&#10;&#10;AI-generated content may be incorrect.">
            <a:extLst>
              <a:ext uri="{FF2B5EF4-FFF2-40B4-BE49-F238E27FC236}">
                <a16:creationId xmlns:a16="http://schemas.microsoft.com/office/drawing/2014/main" id="{099D4690-2481-5DDF-93CA-91AFCFEF2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697" y="-328128"/>
            <a:ext cx="1645782" cy="215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8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614A31-0622-7414-CFDA-ED990960C6CD}"/>
              </a:ext>
            </a:extLst>
          </p:cNvPr>
          <p:cNvSpPr txBox="1"/>
          <p:nvPr/>
        </p:nvSpPr>
        <p:spPr>
          <a:xfrm>
            <a:off x="1490597" y="923330"/>
            <a:ext cx="101335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https://alislam.org/quran/app/1?options=sc</a:t>
            </a:r>
          </a:p>
          <a:p>
            <a:endParaRPr lang="en-US" b="1" dirty="0">
              <a:solidFill>
                <a:schemeClr val="accent5"/>
              </a:solidFill>
            </a:endParaRPr>
          </a:p>
          <a:p>
            <a:r>
              <a:rPr lang="en-US" b="1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https://www.ninds.nih.gov/health-information/public-education/brain-basics/brain-basics-understanding-sleep</a:t>
            </a:r>
            <a:endParaRPr lang="en-US" b="1" dirty="0">
              <a:solidFill>
                <a:schemeClr val="accent5"/>
              </a:solidFill>
            </a:endParaRPr>
          </a:p>
          <a:p>
            <a:endParaRPr lang="en-US" b="1" dirty="0">
              <a:solidFill>
                <a:schemeClr val="accent5"/>
              </a:solidFill>
            </a:endParaRPr>
          </a:p>
          <a:p>
            <a:r>
              <a:rPr lang="en-US" b="1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https://pmc.ncbi.nlm.nih.gov/articles/PMC9424753/</a:t>
            </a:r>
            <a:endParaRPr lang="en-US" b="1" dirty="0">
              <a:solidFill>
                <a:schemeClr val="accent5"/>
              </a:solidFill>
            </a:endParaRPr>
          </a:p>
          <a:p>
            <a:endParaRPr lang="en-US" b="1" dirty="0">
              <a:solidFill>
                <a:schemeClr val="accent5"/>
              </a:solidFill>
            </a:endParaRPr>
          </a:p>
          <a:p>
            <a:r>
              <a:rPr lang="en-US" b="1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https://www.health.harvard.edu/staying-healthy/blue-light-has-a-dark-side</a:t>
            </a:r>
            <a:endParaRPr lang="en-US" b="1" dirty="0">
              <a:solidFill>
                <a:schemeClr val="accent5"/>
              </a:solidFill>
            </a:endParaRPr>
          </a:p>
          <a:p>
            <a:endParaRPr lang="en-US" b="1" dirty="0">
              <a:solidFill>
                <a:schemeClr val="accent5"/>
              </a:solidFill>
            </a:endParaRPr>
          </a:p>
          <a:p>
            <a:r>
              <a:rPr lang="en-US" b="1" dirty="0">
                <a:solidFill>
                  <a:srgbClr val="DF686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https://www.sleepfoundation.org/bedroom-environment/</a:t>
            </a:r>
            <a:r>
              <a:rPr lang="en-US" b="1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blue-light</a:t>
            </a:r>
            <a:endParaRPr lang="en-US" b="1" dirty="0">
              <a:solidFill>
                <a:schemeClr val="accent5"/>
              </a:solidFill>
            </a:endParaRPr>
          </a:p>
          <a:p>
            <a:endParaRPr lang="en-US" b="1" dirty="0">
              <a:solidFill>
                <a:schemeClr val="accent5"/>
              </a:solidFill>
            </a:endParaRPr>
          </a:p>
          <a:p>
            <a:r>
              <a:rPr lang="en-US" b="1" dirty="0">
                <a:solidFill>
                  <a:schemeClr val="accent5"/>
                </a:solidFill>
              </a:rPr>
              <a:t>https://www.azafap.org/sleep-big-and-small-sleep-101/?msclkid=381fe07718141e52923c894f413277f2&amp;utm_source=bing&amp;utm_medium=cpc&amp;utm_campaign=AZAFAP%20-%20Blog%20%28US%29&amp;utm_term=effects%20of%20sleep%20deprivation&amp;utm_content=Effects%20Of%20Sleep%20Deprivation</a:t>
            </a:r>
          </a:p>
          <a:p>
            <a:endParaRPr lang="en-US" b="1" dirty="0">
              <a:solidFill>
                <a:schemeClr val="accent5"/>
              </a:solidFill>
            </a:endParaRPr>
          </a:p>
          <a:p>
            <a:r>
              <a:rPr lang="en-US" b="1" dirty="0">
                <a:solidFill>
                  <a:schemeClr val="accent5"/>
                </a:solidFill>
                <a:hlinkClick r:id="rId6"/>
              </a:rPr>
              <a:t>https://www.alislam.org/articles/remembrance-of-allah-lying-on-your-sides/</a:t>
            </a:r>
            <a:endParaRPr lang="en-US" b="1" dirty="0">
              <a:solidFill>
                <a:schemeClr val="accent5"/>
              </a:solidFill>
            </a:endParaRPr>
          </a:p>
          <a:p>
            <a:endParaRPr lang="en-US" b="1" dirty="0">
              <a:solidFill>
                <a:schemeClr val="accent5"/>
              </a:solidFill>
            </a:endParaRPr>
          </a:p>
          <a:p>
            <a:r>
              <a:rPr lang="en-US" b="1" dirty="0">
                <a:solidFill>
                  <a:schemeClr val="accent5"/>
                </a:solidFill>
              </a:rPr>
              <a:t>https://www.youtube.com/watch?v=IlZhSXD6Z_E&amp;t=440s</a:t>
            </a:r>
          </a:p>
          <a:p>
            <a:endParaRPr lang="en-US" b="1" dirty="0">
              <a:solidFill>
                <a:schemeClr val="accent5"/>
              </a:solidFill>
            </a:endParaRPr>
          </a:p>
          <a:p>
            <a:endParaRPr lang="en-US" b="1" dirty="0">
              <a:solidFill>
                <a:schemeClr val="accent5"/>
              </a:solidFill>
            </a:endParaRPr>
          </a:p>
          <a:p>
            <a:endParaRPr lang="en-US" b="1" dirty="0">
              <a:solidFill>
                <a:schemeClr val="accent5"/>
              </a:solidFill>
            </a:endParaRPr>
          </a:p>
          <a:p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50BB96-0DD6-6935-D6E8-BA93B2893DDF}"/>
              </a:ext>
            </a:extLst>
          </p:cNvPr>
          <p:cNvSpPr/>
          <p:nvPr/>
        </p:nvSpPr>
        <p:spPr>
          <a:xfrm>
            <a:off x="4586869" y="0"/>
            <a:ext cx="3018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Resources:</a:t>
            </a:r>
          </a:p>
        </p:txBody>
      </p:sp>
    </p:spTree>
    <p:extLst>
      <p:ext uri="{BB962C8B-B14F-4D97-AF65-F5344CB8AC3E}">
        <p14:creationId xmlns:p14="http://schemas.microsoft.com/office/powerpoint/2010/main" val="6058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day and night&#10;&#10;AI-generated content may be incorrect.">
            <a:extLst>
              <a:ext uri="{FF2B5EF4-FFF2-40B4-BE49-F238E27FC236}">
                <a16:creationId xmlns:a16="http://schemas.microsoft.com/office/drawing/2014/main" id="{D6586646-1809-5879-FAC9-532DEDC27C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19582" y="1941533"/>
            <a:ext cx="4322960" cy="479746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1343D3-3BB6-326F-8431-93FB7E3D6431}"/>
              </a:ext>
            </a:extLst>
          </p:cNvPr>
          <p:cNvSpPr txBox="1"/>
          <p:nvPr/>
        </p:nvSpPr>
        <p:spPr>
          <a:xfrm>
            <a:off x="53334" y="60691"/>
            <a:ext cx="3881587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/>
              <a:t>       </a:t>
            </a:r>
          </a:p>
          <a:p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9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900" b="1" i="1" dirty="0">
                <a:solidFill>
                  <a:schemeClr val="accent1">
                    <a:lumMod val="75000"/>
                  </a:schemeClr>
                </a:solidFill>
              </a:rPr>
              <a:t>"And He it is Who has made the night a covering for you, and Who has made sleep for rest, and has made the day for rising up.”</a:t>
            </a:r>
            <a:endParaRPr lang="en-US" sz="2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(Holy Quran 25:48)</a:t>
            </a:r>
          </a:p>
          <a:p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900" dirty="0"/>
          </a:p>
          <a:p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900" dirty="0"/>
          </a:p>
          <a:p>
            <a:endParaRPr lang="en-US" sz="2900" dirty="0"/>
          </a:p>
          <a:p>
            <a:r>
              <a:rPr lang="en-US" sz="29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340BC7-5B3D-6826-433A-7BF176879120}"/>
              </a:ext>
            </a:extLst>
          </p:cNvPr>
          <p:cNvSpPr/>
          <p:nvPr/>
        </p:nvSpPr>
        <p:spPr>
          <a:xfrm>
            <a:off x="139401" y="332174"/>
            <a:ext cx="119131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Allah has made the night for us to sleep: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B9BEF1-EE7C-3BD6-658E-93611B9D57A3}"/>
              </a:ext>
            </a:extLst>
          </p:cNvPr>
          <p:cNvSpPr txBox="1"/>
          <p:nvPr/>
        </p:nvSpPr>
        <p:spPr>
          <a:xfrm>
            <a:off x="8788962" y="1653436"/>
            <a:ext cx="3263637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 dirty="0">
                <a:solidFill>
                  <a:schemeClr val="accent1">
                    <a:lumMod val="75000"/>
                  </a:schemeClr>
                </a:solidFill>
              </a:rPr>
              <a:t>“Verily, We have created everything in </a:t>
            </a:r>
            <a:r>
              <a:rPr lang="en-US" sz="2900" b="1" i="1" dirty="0">
                <a:solidFill>
                  <a:schemeClr val="accent1">
                    <a:lumMod val="75000"/>
                  </a:schemeClr>
                </a:solidFill>
              </a:rPr>
              <a:t>due</a:t>
            </a:r>
            <a:r>
              <a:rPr lang="en-US" sz="2900" b="1" dirty="0">
                <a:solidFill>
                  <a:schemeClr val="accent1">
                    <a:lumMod val="75000"/>
                  </a:schemeClr>
                </a:solidFill>
              </a:rPr>
              <a:t> measure.”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(Holy Quran 54:50)</a:t>
            </a:r>
            <a:endParaRPr lang="en-US" sz="29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900" dirty="0">
                <a:sym typeface="Wingdings" panose="05000000000000000000" pitchFamily="2" charset="2"/>
              </a:rPr>
              <a:t> </a:t>
            </a:r>
            <a:r>
              <a:rPr lang="en-US" sz="2900" dirty="0"/>
              <a:t>This means that everything has an appointed time and place</a:t>
            </a:r>
          </a:p>
          <a:p>
            <a:endParaRPr lang="en-US" sz="2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9D85FD-5DDB-214D-8F7C-A53690BD6D82}"/>
              </a:ext>
            </a:extLst>
          </p:cNvPr>
          <p:cNvSpPr txBox="1"/>
          <p:nvPr/>
        </p:nvSpPr>
        <p:spPr>
          <a:xfrm>
            <a:off x="0" y="-18288"/>
            <a:ext cx="12188951" cy="6876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9709F8-5084-CE59-484A-7196AF1A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EA697C-0AA6-0254-7A1B-B1A153698BAD}"/>
              </a:ext>
            </a:extLst>
          </p:cNvPr>
          <p:cNvSpPr txBox="1"/>
          <p:nvPr/>
        </p:nvSpPr>
        <p:spPr>
          <a:xfrm>
            <a:off x="425885" y="667512"/>
            <a:ext cx="10421655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According to these verses (25:48 &amp; 54:50 ), we are supposed to follow the </a:t>
            </a:r>
            <a:r>
              <a:rPr lang="en-US" sz="2800" b="1" dirty="0"/>
              <a:t>natural sleep cycle </a:t>
            </a:r>
            <a:r>
              <a:rPr lang="en-US" sz="2800" dirty="0"/>
              <a:t>created by Allah. Scientists call it the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CIRCADIAN RHYTHM</a:t>
            </a:r>
            <a:r>
              <a:rPr lang="en-US" sz="2800" b="1" dirty="0"/>
              <a:t>. </a:t>
            </a:r>
          </a:p>
          <a:p>
            <a:endParaRPr lang="en-US" sz="2800" b="1" dirty="0"/>
          </a:p>
          <a:p>
            <a:r>
              <a:rPr lang="en-US" sz="2800" dirty="0"/>
              <a:t>The </a:t>
            </a:r>
            <a:r>
              <a:rPr lang="en-US" sz="2800" b="1" dirty="0"/>
              <a:t>Circadian Rhythm </a:t>
            </a:r>
            <a:r>
              <a:rPr lang="en-US" sz="2800" dirty="0"/>
              <a:t>is our body’s internal </a:t>
            </a:r>
            <a:r>
              <a:rPr lang="en-US" sz="2800" i="1" dirty="0"/>
              <a:t>biological clock </a:t>
            </a:r>
            <a:r>
              <a:rPr lang="en-US" sz="2800" dirty="0"/>
              <a:t>that helps us know when to feel sleepy at night and when to be awake during the day to eat, play etc.</a:t>
            </a:r>
          </a:p>
          <a:p>
            <a:endParaRPr lang="en-US" sz="2800" dirty="0"/>
          </a:p>
          <a:p>
            <a:r>
              <a:rPr lang="en-US" sz="2800" dirty="0"/>
              <a:t>The circadian rhythm works on a 24-hour cycle.</a:t>
            </a:r>
          </a:p>
          <a:p>
            <a:endParaRPr lang="en-US" sz="2800" dirty="0"/>
          </a:p>
          <a:p>
            <a:r>
              <a:rPr lang="en-US" sz="2800" b="1" dirty="0">
                <a:highlight>
                  <a:srgbClr val="FFFF00"/>
                </a:highlight>
              </a:rPr>
              <a:t>Light</a:t>
            </a:r>
            <a:r>
              <a:rPr lang="en-US" sz="2800" dirty="0"/>
              <a:t> is a big signal for this clock, which is why our body </a:t>
            </a:r>
          </a:p>
          <a:p>
            <a:r>
              <a:rPr lang="en-US" sz="2800" dirty="0"/>
              <a:t>makes a sleep-related hormone called </a:t>
            </a:r>
            <a:r>
              <a:rPr lang="en-US" sz="2800" i="1" dirty="0"/>
              <a:t>melatonin</a:t>
            </a:r>
            <a:r>
              <a:rPr lang="en-US" sz="2800" dirty="0"/>
              <a:t> in the dark,</a:t>
            </a:r>
          </a:p>
          <a:p>
            <a:r>
              <a:rPr lang="en-US" sz="2800" dirty="0"/>
              <a:t>and this is also why it's harder to sleep when it's bright. </a:t>
            </a:r>
          </a:p>
          <a:p>
            <a:r>
              <a:rPr lang="en-US" sz="2800" dirty="0"/>
              <a:t>  </a:t>
            </a:r>
          </a:p>
        </p:txBody>
      </p:sp>
      <p:pic>
        <p:nvPicPr>
          <p:cNvPr id="6" name="Picture 5" descr="A head with arrows and sun and moon&#10;&#10;AI-generated content may be incorrect.">
            <a:extLst>
              <a:ext uri="{FF2B5EF4-FFF2-40B4-BE49-F238E27FC236}">
                <a16:creationId xmlns:a16="http://schemas.microsoft.com/office/drawing/2014/main" id="{8F555925-115B-3702-9E95-8BD4A169E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976" y="3519814"/>
            <a:ext cx="3341975" cy="31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people with different levels of sleep&#10;&#10;AI-generated content may be incorrect.">
            <a:extLst>
              <a:ext uri="{FF2B5EF4-FFF2-40B4-BE49-F238E27FC236}">
                <a16:creationId xmlns:a16="http://schemas.microsoft.com/office/drawing/2014/main" id="{F4567549-4F61-F0DB-CF50-549795BEA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140" y="1415441"/>
            <a:ext cx="7565720" cy="43465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11AC75-5CF5-022B-A68A-179C5007B4CE}"/>
              </a:ext>
            </a:extLst>
          </p:cNvPr>
          <p:cNvSpPr txBox="1"/>
          <p:nvPr/>
        </p:nvSpPr>
        <p:spPr>
          <a:xfrm>
            <a:off x="150312" y="6048237"/>
            <a:ext cx="123392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In general, nowadays, people are getting less sleep than they actually need.</a:t>
            </a:r>
          </a:p>
          <a:p>
            <a:endParaRPr lang="en-US" sz="33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90A9A2-7FFA-2B17-D87F-B882727196B7}"/>
              </a:ext>
            </a:extLst>
          </p:cNvPr>
          <p:cNvSpPr/>
          <p:nvPr/>
        </p:nvSpPr>
        <p:spPr>
          <a:xfrm>
            <a:off x="849613" y="205847"/>
            <a:ext cx="10263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How Much Sleep Do Humans Need?</a:t>
            </a:r>
          </a:p>
        </p:txBody>
      </p:sp>
    </p:spTree>
    <p:extLst>
      <p:ext uri="{BB962C8B-B14F-4D97-AF65-F5344CB8AC3E}">
        <p14:creationId xmlns:p14="http://schemas.microsoft.com/office/powerpoint/2010/main" val="21172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1EAF2A-33FD-ECCA-96EE-04271BB0A3EB}"/>
              </a:ext>
            </a:extLst>
          </p:cNvPr>
          <p:cNvSpPr txBox="1"/>
          <p:nvPr/>
        </p:nvSpPr>
        <p:spPr>
          <a:xfrm>
            <a:off x="407768" y="2337265"/>
            <a:ext cx="117811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646A9A"/>
                </a:solidFill>
              </a:rPr>
              <a:t>Before the invention of artificial lighting, the sun was the major source of lighting; people spent their evenings in (relative) darkness and their sleep would be in rhythm with nature.</a:t>
            </a:r>
          </a:p>
          <a:p>
            <a:endParaRPr lang="en-US" sz="2700" dirty="0">
              <a:solidFill>
                <a:srgbClr val="646A9A"/>
              </a:solidFill>
            </a:endParaRPr>
          </a:p>
          <a:p>
            <a:r>
              <a:rPr lang="en-US" sz="2700" dirty="0">
                <a:solidFill>
                  <a:srgbClr val="646A9A"/>
                </a:solidFill>
              </a:rPr>
              <a:t>But now, many people have created their own schedule which disrupts the human’s natural sleep cycle.</a:t>
            </a:r>
          </a:p>
          <a:p>
            <a:endParaRPr lang="en-US" sz="2700" dirty="0">
              <a:solidFill>
                <a:srgbClr val="646A9A"/>
              </a:solidFill>
            </a:endParaRPr>
          </a:p>
          <a:p>
            <a:r>
              <a:rPr lang="en-US" sz="2700" dirty="0">
                <a:solidFill>
                  <a:srgbClr val="646A9A"/>
                </a:solidFill>
              </a:rPr>
              <a:t>Some people don’t have a choice because they have longer work </a:t>
            </a:r>
          </a:p>
          <a:p>
            <a:r>
              <a:rPr lang="en-US" sz="2700" dirty="0">
                <a:solidFill>
                  <a:srgbClr val="646A9A"/>
                </a:solidFill>
              </a:rPr>
              <a:t>hours and night shifts.</a:t>
            </a:r>
          </a:p>
          <a:p>
            <a:endParaRPr lang="en-US" sz="2700" dirty="0">
              <a:solidFill>
                <a:srgbClr val="646A9A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A701ED-51C2-66A8-B5A2-65F9AB813D14}"/>
              </a:ext>
            </a:extLst>
          </p:cNvPr>
          <p:cNvSpPr/>
          <p:nvPr/>
        </p:nvSpPr>
        <p:spPr>
          <a:xfrm>
            <a:off x="-2089319" y="385810"/>
            <a:ext cx="160658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5400" b="1" dirty="0">
              <a:ln/>
              <a:solidFill>
                <a:srgbClr val="646A9A"/>
              </a:solidFill>
            </a:endParaRPr>
          </a:p>
          <a:p>
            <a:pPr algn="ctr"/>
            <a:endParaRPr lang="en-US" sz="5400" b="1" cap="none" spc="0" dirty="0">
              <a:ln/>
              <a:solidFill>
                <a:srgbClr val="646A9A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B2208E-C854-F19F-31B7-183EE3F31945}"/>
              </a:ext>
            </a:extLst>
          </p:cNvPr>
          <p:cNvSpPr/>
          <p:nvPr/>
        </p:nvSpPr>
        <p:spPr>
          <a:xfrm>
            <a:off x="1676293" y="188681"/>
            <a:ext cx="92441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Why Are We Not Getting Enough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Sleep Nowadays?</a:t>
            </a:r>
          </a:p>
        </p:txBody>
      </p:sp>
      <p:pic>
        <p:nvPicPr>
          <p:cNvPr id="8" name="Picture 7" descr="A light bulb with a lightbulb&#10;&#10;AI-generated content may be incorrect.">
            <a:extLst>
              <a:ext uri="{FF2B5EF4-FFF2-40B4-BE49-F238E27FC236}">
                <a16:creationId xmlns:a16="http://schemas.microsoft.com/office/drawing/2014/main" id="{81CD68C9-2E5F-D0D3-3301-29C6B006C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8439">
            <a:off x="9966265" y="4651562"/>
            <a:ext cx="1417806" cy="237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26C139-4D88-2097-4032-77ABC3B8D5DA}"/>
              </a:ext>
            </a:extLst>
          </p:cNvPr>
          <p:cNvSpPr txBox="1"/>
          <p:nvPr/>
        </p:nvSpPr>
        <p:spPr>
          <a:xfrm>
            <a:off x="0" y="0"/>
            <a:ext cx="12188951" cy="6858000"/>
          </a:xfrm>
          <a:prstGeom prst="rect">
            <a:avLst/>
          </a:prstGeom>
          <a:solidFill>
            <a:srgbClr val="F5EB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8ED574-56DD-48C1-0CA2-25315F919C53}"/>
              </a:ext>
            </a:extLst>
          </p:cNvPr>
          <p:cNvSpPr txBox="1"/>
          <p:nvPr/>
        </p:nvSpPr>
        <p:spPr>
          <a:xfrm>
            <a:off x="576197" y="576197"/>
            <a:ext cx="1040912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But the PROBLEM is the availability of round-the-clock entertainment on our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Electronic devices (television, computers, smartphones)</a:t>
            </a:r>
          </a:p>
          <a:p>
            <a:r>
              <a:rPr lang="en-US" sz="3200" dirty="0"/>
              <a:t> have become permanent features of our everyday life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blue light </a:t>
            </a:r>
            <a:r>
              <a:rPr lang="en-US" sz="3200" dirty="0"/>
              <a:t>emitted by electronic devices suppresses the secretion of the hormone </a:t>
            </a:r>
            <a:r>
              <a:rPr lang="en-US" sz="3200" b="1" i="1" dirty="0"/>
              <a:t>melatonin</a:t>
            </a:r>
            <a:r>
              <a:rPr lang="en-US" sz="3200" dirty="0"/>
              <a:t>, which is supposed</a:t>
            </a:r>
          </a:p>
          <a:p>
            <a:r>
              <a:rPr lang="en-US" sz="3200" dirty="0"/>
              <a:t>     to regulate our sleep</a:t>
            </a:r>
          </a:p>
          <a:p>
            <a:endParaRPr lang="en-US" sz="3200" b="1" dirty="0">
              <a:solidFill>
                <a:srgbClr val="9999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3200" b="1" dirty="0">
                <a:solidFill>
                  <a:srgbClr val="0000FF"/>
                </a:solidFill>
              </a:rPr>
              <a:t> So with the increased use of electronic devices,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there is a decrease in sleep quality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sz="3200" dirty="0"/>
          </a:p>
        </p:txBody>
      </p:sp>
      <p:pic>
        <p:nvPicPr>
          <p:cNvPr id="4" name="Picture 3" descr="A cartoon of a person lying in bed with a phone&#10;&#10;AI-generated content may be incorrect.">
            <a:extLst>
              <a:ext uri="{FF2B5EF4-FFF2-40B4-BE49-F238E27FC236}">
                <a16:creationId xmlns:a16="http://schemas.microsoft.com/office/drawing/2014/main" id="{82B8C46E-1BF8-7690-3E27-0B0676887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377" y="4717865"/>
            <a:ext cx="3498574" cy="218055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806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D15708-6392-A742-B5A5-A2A672DDA217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80692F-CC89-3A64-E7E0-F54E73E794C9}"/>
              </a:ext>
            </a:extLst>
          </p:cNvPr>
          <p:cNvSpPr txBox="1"/>
          <p:nvPr/>
        </p:nvSpPr>
        <p:spPr>
          <a:xfrm>
            <a:off x="375781" y="755188"/>
            <a:ext cx="757824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>
                    <a:lumMod val="75000"/>
                  </a:schemeClr>
                </a:solidFill>
              </a:rPr>
              <a:t>Put away your devices at least 2-3 hours before bedtime!</a:t>
            </a:r>
          </a:p>
        </p:txBody>
      </p:sp>
      <p:pic>
        <p:nvPicPr>
          <p:cNvPr id="5" name="Picture 4" descr="A cartoon of a child holding a phone&#10;&#10;AI-generated content may be incorrect.">
            <a:extLst>
              <a:ext uri="{FF2B5EF4-FFF2-40B4-BE49-F238E27FC236}">
                <a16:creationId xmlns:a16="http://schemas.microsoft.com/office/drawing/2014/main" id="{07280E0F-54F6-CCBB-1682-77C460202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028" y="1020165"/>
            <a:ext cx="3640860" cy="5393866"/>
          </a:xfrm>
          <a:prstGeom prst="rect">
            <a:avLst/>
          </a:prstGeom>
          <a:ln>
            <a:solidFill>
              <a:srgbClr val="C0000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5E4928-F4A6-E774-F1CD-59893F17BBEC}"/>
                  </a:ext>
                </a:extLst>
              </p14:cNvPr>
              <p14:cNvContentPartPr/>
              <p14:nvPr/>
            </p14:nvContentPartPr>
            <p14:xfrm>
              <a:off x="8530195" y="1367482"/>
              <a:ext cx="2596320" cy="73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5E4928-F4A6-E774-F1CD-59893F17BB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1555" y="1358482"/>
                <a:ext cx="2613960" cy="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9896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D652BD-8A86-0ED3-7930-FADF553ABF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5A479-F94D-1B3E-70A1-2AB7B860AEB4}"/>
              </a:ext>
            </a:extLst>
          </p:cNvPr>
          <p:cNvSpPr txBox="1"/>
          <p:nvPr/>
        </p:nvSpPr>
        <p:spPr>
          <a:xfrm>
            <a:off x="1365337" y="186825"/>
            <a:ext cx="89435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Why Is Sleep Important?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6865D-C1DE-AB5B-16C5-7F2DA95A6818}"/>
              </a:ext>
            </a:extLst>
          </p:cNvPr>
          <p:cNvSpPr txBox="1"/>
          <p:nvPr/>
        </p:nvSpPr>
        <p:spPr>
          <a:xfrm>
            <a:off x="182671" y="1622412"/>
            <a:ext cx="827344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Getting enough quality sleep at the right times, is as essential for our survival as food and water!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/>
              <a:t>Sleep affects almost every type of tissue and system in the body (brain, heart, lungs, metabolism, immune function, mood, disease resistance etc.)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/>
              <a:t>chronic lack of sleep, or getting poor quality sleep, increases the risk of health problems (high blood pressure, cardiovascular disease, diabetes, depression, and obesity)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Sleep deprivation in children appears to set up behavior problems later in life</a:t>
            </a:r>
            <a:br>
              <a:rPr lang="en-US" sz="2500" dirty="0"/>
            </a:br>
            <a:endParaRPr lang="en-US" sz="2500" dirty="0"/>
          </a:p>
          <a:p>
            <a:endParaRPr lang="en-US" sz="2500" dirty="0"/>
          </a:p>
          <a:p>
            <a:endParaRPr lang="en-US" sz="2500" dirty="0"/>
          </a:p>
        </p:txBody>
      </p:sp>
      <p:pic>
        <p:nvPicPr>
          <p:cNvPr id="3" name="Picture 2" descr="A cartoon of a child sleeping in a bed&#10;&#10;AI-generated content may be incorrect.">
            <a:extLst>
              <a:ext uri="{FF2B5EF4-FFF2-40B4-BE49-F238E27FC236}">
                <a16:creationId xmlns:a16="http://schemas.microsoft.com/office/drawing/2014/main" id="{D905E4BB-0E2D-640A-273A-7AC2FA5C6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650" y="2126810"/>
            <a:ext cx="3108542" cy="380686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583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C18606-CA0B-86FA-4465-89FD5CC85D8C}"/>
              </a:ext>
            </a:extLst>
          </p:cNvPr>
          <p:cNvSpPr txBox="1"/>
          <p:nvPr/>
        </p:nvSpPr>
        <p:spPr>
          <a:xfrm>
            <a:off x="-21189" y="-18288"/>
            <a:ext cx="12188952" cy="6876288"/>
          </a:xfrm>
          <a:prstGeom prst="rect">
            <a:avLst/>
          </a:prstGeom>
          <a:solidFill>
            <a:srgbClr val="C9E2E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D80A88-88F1-DF5C-C5AC-AA9A216CBD15}"/>
              </a:ext>
            </a:extLst>
          </p:cNvPr>
          <p:cNvSpPr/>
          <p:nvPr/>
        </p:nvSpPr>
        <p:spPr>
          <a:xfrm>
            <a:off x="1111843" y="237051"/>
            <a:ext cx="8842485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5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</a:rPr>
              <a:t>Tips</a:t>
            </a:r>
            <a:r>
              <a:rPr lang="en-US" sz="55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to Get Good Quality Sleep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42A79-889D-4508-3940-7FB850A5742E}"/>
              </a:ext>
            </a:extLst>
          </p:cNvPr>
          <p:cNvSpPr txBox="1"/>
          <p:nvPr/>
        </p:nvSpPr>
        <p:spPr>
          <a:xfrm>
            <a:off x="-24237" y="1572355"/>
            <a:ext cx="12192000" cy="5868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7030A0"/>
                </a:solidFill>
              </a:rPr>
              <a:t>Maintain the same bedtime and wake time every day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7030A0"/>
                </a:solidFill>
              </a:rPr>
              <a:t>Use your bed only for sleeping and avoid other activities in bed, so your brain associates your bed with sleep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7030A0"/>
                </a:solidFill>
              </a:rPr>
              <a:t>Your bedroom  should be cool, quiet, dark and comfortable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7030A0"/>
                </a:solidFill>
              </a:rPr>
              <a:t>Follow a predictable routine before bedtime (brushing teeth, taking bath/shower, putting on pajamas, reading a story, offering prayers…)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7030A0"/>
                </a:solidFill>
              </a:rPr>
              <a:t>Keep all sorts of screens out of your bedroom and stop their use </a:t>
            </a:r>
            <a:r>
              <a:rPr lang="en-US" sz="2100" i="1" dirty="0">
                <a:solidFill>
                  <a:srgbClr val="7030A0"/>
                </a:solidFill>
              </a:rPr>
              <a:t>at least </a:t>
            </a:r>
            <a:r>
              <a:rPr lang="en-US" sz="2100" dirty="0">
                <a:solidFill>
                  <a:srgbClr val="7030A0"/>
                </a:solidFill>
              </a:rPr>
              <a:t>a couple of hours before bedtime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7030A0"/>
                </a:solidFill>
              </a:rPr>
              <a:t>To relax, take 3 deep and slow breaths and think of positive images like being in your favorite place (for example on a beach)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7030A0"/>
                </a:solidFill>
              </a:rPr>
              <a:t>Exercising earlier in the day can help with falling asleep and staying asleep later that evening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7030A0"/>
                </a:solidFill>
              </a:rPr>
              <a:t>Avoid caffeinated drinks like soda starting at late afternoon, as they can cause nighttime awakenings and shallow sleep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7030A0"/>
              </a:solidFill>
            </a:endParaRPr>
          </a:p>
        </p:txBody>
      </p:sp>
      <p:pic>
        <p:nvPicPr>
          <p:cNvPr id="8" name="Picture 7" descr="A cartoon of a child in bed&#10;&#10;AI-generated content may be incorrect.">
            <a:extLst>
              <a:ext uri="{FF2B5EF4-FFF2-40B4-BE49-F238E27FC236}">
                <a16:creationId xmlns:a16="http://schemas.microsoft.com/office/drawing/2014/main" id="{179FBD78-EE12-8DB3-9DDF-1248B8BB5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281" y="0"/>
            <a:ext cx="2578122" cy="235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29436BC-77AE-4AEE-A282-4E162A1CA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665E41-66EB-401D-940D-8E7024721B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B37DAF-AFAF-4561-A80B-C76198EBD31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1035</TotalTime>
  <Words>1028</Words>
  <Application>Microsoft Office PowerPoint</Application>
  <PresentationFormat>Widescreen</PresentationFormat>
  <Paragraphs>110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ADLaM Display</vt:lpstr>
      <vt:lpstr>Algerian</vt:lpstr>
      <vt:lpstr>Amasis MT Pro Black</vt:lpstr>
      <vt:lpstr>Arial</vt:lpstr>
      <vt:lpstr>Calibri</vt:lpstr>
      <vt:lpstr>Dante</vt:lpstr>
      <vt:lpstr>Dante (Headings)2</vt:lpstr>
      <vt:lpstr>Wingdings</vt:lpstr>
      <vt:lpstr>Wingdings 2</vt:lpstr>
      <vt:lpstr>OffsetVTI</vt:lpstr>
      <vt:lpstr>The Importance of Sleep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Bilal Raja</dc:creator>
  <cp:lastModifiedBy>Dhiya Bakr</cp:lastModifiedBy>
  <cp:revision>4</cp:revision>
  <dcterms:created xsi:type="dcterms:W3CDTF">2025-12-08T18:16:25Z</dcterms:created>
  <dcterms:modified xsi:type="dcterms:W3CDTF">2025-12-30T04:09:28Z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